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showGuides="1">
      <p:cViewPr varScale="1">
        <p:scale>
          <a:sx n="64" d="100"/>
          <a:sy n="64" d="100"/>
        </p:scale>
        <p:origin x="348" y="5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2993D107-9919-4FDB-82A3-052D91B10970}" type="datetimeFigureOut">
              <a:rPr kumimoji="1" lang="ja-JP" altLang="en-US" smtClean="0"/>
              <a:t>2021/4/22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F52946-890D-46F9-B518-3318857F60F6}" type="slidenum">
              <a:rPr kumimoji="1" lang="ja-JP" altLang="en-US" smtClean="0"/>
              <a:t>‹#›</a:t>
            </a:fld>
            <a:endParaRPr kumimoji="1" lang="ja-JP" altLang="en-US"/>
          </a:p>
        </p:txBody>
      </p:sp>
    </p:spTree>
    <p:extLst>
      <p:ext uri="{BB962C8B-B14F-4D97-AF65-F5344CB8AC3E}">
        <p14:creationId xmlns:p14="http://schemas.microsoft.com/office/powerpoint/2010/main" val="29806826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993D107-9919-4FDB-82A3-052D91B10970}" type="datetimeFigureOut">
              <a:rPr kumimoji="1" lang="ja-JP" altLang="en-US" smtClean="0"/>
              <a:t>2021/4/22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F52946-890D-46F9-B518-3318857F60F6}" type="slidenum">
              <a:rPr kumimoji="1" lang="ja-JP" altLang="en-US" smtClean="0"/>
              <a:t>‹#›</a:t>
            </a:fld>
            <a:endParaRPr kumimoji="1" lang="ja-JP" altLang="en-US"/>
          </a:p>
        </p:txBody>
      </p:sp>
    </p:spTree>
    <p:extLst>
      <p:ext uri="{BB962C8B-B14F-4D97-AF65-F5344CB8AC3E}">
        <p14:creationId xmlns:p14="http://schemas.microsoft.com/office/powerpoint/2010/main" val="36572642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993D107-9919-4FDB-82A3-052D91B10970}" type="datetimeFigureOut">
              <a:rPr kumimoji="1" lang="ja-JP" altLang="en-US" smtClean="0"/>
              <a:t>2021/4/22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F52946-890D-46F9-B518-3318857F60F6}" type="slidenum">
              <a:rPr kumimoji="1" lang="ja-JP" altLang="en-US" smtClean="0"/>
              <a:t>‹#›</a:t>
            </a:fld>
            <a:endParaRPr kumimoji="1" lang="ja-JP" altLang="en-US"/>
          </a:p>
        </p:txBody>
      </p:sp>
    </p:spTree>
    <p:extLst>
      <p:ext uri="{BB962C8B-B14F-4D97-AF65-F5344CB8AC3E}">
        <p14:creationId xmlns:p14="http://schemas.microsoft.com/office/powerpoint/2010/main" val="26957379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993D107-9919-4FDB-82A3-052D91B10970}" type="datetimeFigureOut">
              <a:rPr kumimoji="1" lang="ja-JP" altLang="en-US" smtClean="0"/>
              <a:t>2021/4/22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F52946-890D-46F9-B518-3318857F60F6}" type="slidenum">
              <a:rPr kumimoji="1" lang="ja-JP" altLang="en-US" smtClean="0"/>
              <a:t>‹#›</a:t>
            </a:fld>
            <a:endParaRPr kumimoji="1" lang="ja-JP" altLang="en-US"/>
          </a:p>
        </p:txBody>
      </p:sp>
    </p:spTree>
    <p:extLst>
      <p:ext uri="{BB962C8B-B14F-4D97-AF65-F5344CB8AC3E}">
        <p14:creationId xmlns:p14="http://schemas.microsoft.com/office/powerpoint/2010/main" val="11056860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2993D107-9919-4FDB-82A3-052D91B10970}" type="datetimeFigureOut">
              <a:rPr kumimoji="1" lang="ja-JP" altLang="en-US" smtClean="0"/>
              <a:t>2021/4/22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F52946-890D-46F9-B518-3318857F60F6}" type="slidenum">
              <a:rPr kumimoji="1" lang="ja-JP" altLang="en-US" smtClean="0"/>
              <a:t>‹#›</a:t>
            </a:fld>
            <a:endParaRPr kumimoji="1" lang="ja-JP" altLang="en-US"/>
          </a:p>
        </p:txBody>
      </p:sp>
    </p:spTree>
    <p:extLst>
      <p:ext uri="{BB962C8B-B14F-4D97-AF65-F5344CB8AC3E}">
        <p14:creationId xmlns:p14="http://schemas.microsoft.com/office/powerpoint/2010/main" val="18233071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2993D107-9919-4FDB-82A3-052D91B10970}" type="datetimeFigureOut">
              <a:rPr kumimoji="1" lang="ja-JP" altLang="en-US" smtClean="0"/>
              <a:t>2021/4/22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F52946-890D-46F9-B518-3318857F60F6}" type="slidenum">
              <a:rPr kumimoji="1" lang="ja-JP" altLang="en-US" smtClean="0"/>
              <a:t>‹#›</a:t>
            </a:fld>
            <a:endParaRPr kumimoji="1" lang="ja-JP" altLang="en-US"/>
          </a:p>
        </p:txBody>
      </p:sp>
    </p:spTree>
    <p:extLst>
      <p:ext uri="{BB962C8B-B14F-4D97-AF65-F5344CB8AC3E}">
        <p14:creationId xmlns:p14="http://schemas.microsoft.com/office/powerpoint/2010/main" val="4995453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2993D107-9919-4FDB-82A3-052D91B10970}" type="datetimeFigureOut">
              <a:rPr kumimoji="1" lang="ja-JP" altLang="en-US" smtClean="0"/>
              <a:t>2021/4/22</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E1F52946-890D-46F9-B518-3318857F60F6}" type="slidenum">
              <a:rPr kumimoji="1" lang="ja-JP" altLang="en-US" smtClean="0"/>
              <a:t>‹#›</a:t>
            </a:fld>
            <a:endParaRPr kumimoji="1" lang="ja-JP" altLang="en-US"/>
          </a:p>
        </p:txBody>
      </p:sp>
    </p:spTree>
    <p:extLst>
      <p:ext uri="{BB962C8B-B14F-4D97-AF65-F5344CB8AC3E}">
        <p14:creationId xmlns:p14="http://schemas.microsoft.com/office/powerpoint/2010/main" val="40474570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2993D107-9919-4FDB-82A3-052D91B10970}" type="datetimeFigureOut">
              <a:rPr kumimoji="1" lang="ja-JP" altLang="en-US" smtClean="0"/>
              <a:t>2021/4/22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E1F52946-890D-46F9-B518-3318857F60F6}" type="slidenum">
              <a:rPr kumimoji="1" lang="ja-JP" altLang="en-US" smtClean="0"/>
              <a:t>‹#›</a:t>
            </a:fld>
            <a:endParaRPr kumimoji="1" lang="ja-JP" altLang="en-US"/>
          </a:p>
        </p:txBody>
      </p:sp>
    </p:spTree>
    <p:extLst>
      <p:ext uri="{BB962C8B-B14F-4D97-AF65-F5344CB8AC3E}">
        <p14:creationId xmlns:p14="http://schemas.microsoft.com/office/powerpoint/2010/main" val="1256192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2993D107-9919-4FDB-82A3-052D91B10970}" type="datetimeFigureOut">
              <a:rPr kumimoji="1" lang="ja-JP" altLang="en-US" smtClean="0"/>
              <a:t>2021/4/22</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E1F52946-890D-46F9-B518-3318857F60F6}" type="slidenum">
              <a:rPr kumimoji="1" lang="ja-JP" altLang="en-US" smtClean="0"/>
              <a:t>‹#›</a:t>
            </a:fld>
            <a:endParaRPr kumimoji="1" lang="ja-JP" altLang="en-US"/>
          </a:p>
        </p:txBody>
      </p:sp>
    </p:spTree>
    <p:extLst>
      <p:ext uri="{BB962C8B-B14F-4D97-AF65-F5344CB8AC3E}">
        <p14:creationId xmlns:p14="http://schemas.microsoft.com/office/powerpoint/2010/main" val="1899276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2993D107-9919-4FDB-82A3-052D91B10970}" type="datetimeFigureOut">
              <a:rPr kumimoji="1" lang="ja-JP" altLang="en-US" smtClean="0"/>
              <a:t>2021/4/22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F52946-890D-46F9-B518-3318857F60F6}" type="slidenum">
              <a:rPr kumimoji="1" lang="ja-JP" altLang="en-US" smtClean="0"/>
              <a:t>‹#›</a:t>
            </a:fld>
            <a:endParaRPr kumimoji="1" lang="ja-JP" altLang="en-US"/>
          </a:p>
        </p:txBody>
      </p:sp>
    </p:spTree>
    <p:extLst>
      <p:ext uri="{BB962C8B-B14F-4D97-AF65-F5344CB8AC3E}">
        <p14:creationId xmlns:p14="http://schemas.microsoft.com/office/powerpoint/2010/main" val="26487740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2993D107-9919-4FDB-82A3-052D91B10970}" type="datetimeFigureOut">
              <a:rPr kumimoji="1" lang="ja-JP" altLang="en-US" smtClean="0"/>
              <a:t>2021/4/22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F52946-890D-46F9-B518-3318857F60F6}" type="slidenum">
              <a:rPr kumimoji="1" lang="ja-JP" altLang="en-US" smtClean="0"/>
              <a:t>‹#›</a:t>
            </a:fld>
            <a:endParaRPr kumimoji="1" lang="ja-JP" altLang="en-US"/>
          </a:p>
        </p:txBody>
      </p:sp>
    </p:spTree>
    <p:extLst>
      <p:ext uri="{BB962C8B-B14F-4D97-AF65-F5344CB8AC3E}">
        <p14:creationId xmlns:p14="http://schemas.microsoft.com/office/powerpoint/2010/main" val="12535879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993D107-9919-4FDB-82A3-052D91B10970}" type="datetimeFigureOut">
              <a:rPr kumimoji="1" lang="ja-JP" altLang="en-US" smtClean="0"/>
              <a:t>2021/4/22</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1F52946-890D-46F9-B518-3318857F60F6}" type="slidenum">
              <a:rPr kumimoji="1" lang="ja-JP" altLang="en-US" smtClean="0"/>
              <a:t>‹#›</a:t>
            </a:fld>
            <a:endParaRPr kumimoji="1" lang="ja-JP" altLang="en-US"/>
          </a:p>
        </p:txBody>
      </p:sp>
    </p:spTree>
    <p:extLst>
      <p:ext uri="{BB962C8B-B14F-4D97-AF65-F5344CB8AC3E}">
        <p14:creationId xmlns:p14="http://schemas.microsoft.com/office/powerpoint/2010/main" val="42877851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824947" y="397565"/>
            <a:ext cx="10542105" cy="408954"/>
          </a:xfrm>
          <a:solidFill>
            <a:schemeClr val="accent4">
              <a:lumMod val="20000"/>
              <a:lumOff val="80000"/>
            </a:schemeClr>
          </a:solidFill>
          <a:ln>
            <a:solidFill>
              <a:schemeClr val="tx1"/>
            </a:solidFill>
          </a:ln>
        </p:spPr>
        <p:txBody>
          <a:bodyPr>
            <a:normAutofit fontScale="90000"/>
          </a:bodyPr>
          <a:lstStyle/>
          <a:p>
            <a:pPr algn="l">
              <a:lnSpc>
                <a:spcPct val="100000"/>
              </a:lnSpc>
            </a:pPr>
            <a:r>
              <a:rPr kumimoji="1" lang="ja-JP" altLang="en-US" sz="2700" b="1" dirty="0" smtClean="0">
                <a:solidFill>
                  <a:schemeClr val="accent6">
                    <a:lumMod val="50000"/>
                  </a:schemeClr>
                </a:solidFill>
                <a:latin typeface="+mn-ea"/>
                <a:ea typeface="+mn-ea"/>
              </a:rPr>
              <a:t>システムレジリエンス分科会の活動</a:t>
            </a:r>
            <a:r>
              <a:rPr kumimoji="1" lang="ja-JP" altLang="en-US" sz="2000" dirty="0" smtClean="0">
                <a:solidFill>
                  <a:schemeClr val="accent6">
                    <a:lumMod val="50000"/>
                  </a:schemeClr>
                </a:solidFill>
                <a:latin typeface="+mn-ea"/>
                <a:ea typeface="+mn-ea"/>
              </a:rPr>
              <a:t>　　　　　　　　　　</a:t>
            </a:r>
            <a:r>
              <a:rPr lang="en-US" altLang="ja-JP" sz="2000" dirty="0" smtClean="0">
                <a:solidFill>
                  <a:schemeClr val="accent6">
                    <a:lumMod val="50000"/>
                  </a:schemeClr>
                </a:solidFill>
                <a:latin typeface="+mn-ea"/>
                <a:ea typeface="+mn-ea"/>
              </a:rPr>
              <a:t>4/28 SIC</a:t>
            </a:r>
            <a:r>
              <a:rPr lang="ja-JP" altLang="en-US" sz="2000" dirty="0" smtClean="0">
                <a:solidFill>
                  <a:schemeClr val="accent6">
                    <a:lumMod val="50000"/>
                  </a:schemeClr>
                </a:solidFill>
                <a:latin typeface="+mn-ea"/>
                <a:ea typeface="+mn-ea"/>
              </a:rPr>
              <a:t>実行委員会での報告</a:t>
            </a:r>
            <a:endParaRPr kumimoji="1" lang="ja-JP" altLang="en-US" sz="2000" dirty="0">
              <a:solidFill>
                <a:schemeClr val="accent6">
                  <a:lumMod val="50000"/>
                </a:schemeClr>
              </a:solidFill>
              <a:latin typeface="+mn-ea"/>
              <a:ea typeface="+mn-ea"/>
            </a:endParaRPr>
          </a:p>
        </p:txBody>
      </p:sp>
      <p:sp>
        <p:nvSpPr>
          <p:cNvPr id="3" name="サブタイトル 2"/>
          <p:cNvSpPr>
            <a:spLocks noGrp="1"/>
          </p:cNvSpPr>
          <p:nvPr>
            <p:ph type="subTitle" idx="1"/>
          </p:nvPr>
        </p:nvSpPr>
        <p:spPr>
          <a:xfrm>
            <a:off x="824946" y="1017864"/>
            <a:ext cx="10542105" cy="5492266"/>
          </a:xfrm>
        </p:spPr>
        <p:txBody>
          <a:bodyPr>
            <a:noAutofit/>
          </a:bodyPr>
          <a:lstStyle/>
          <a:p>
            <a:pPr algn="l"/>
            <a:r>
              <a:rPr kumimoji="1" lang="ja-JP" altLang="en-US" b="1" u="sng" dirty="0" smtClean="0">
                <a:solidFill>
                  <a:schemeClr val="accent5">
                    <a:lumMod val="50000"/>
                  </a:schemeClr>
                </a:solidFill>
              </a:rPr>
              <a:t>主査：</a:t>
            </a:r>
            <a:r>
              <a:rPr lang="ja-JP" altLang="en-US" dirty="0" smtClean="0"/>
              <a:t>古田一雄（東京大学、レジリエンス研究センター長）</a:t>
            </a:r>
            <a:endParaRPr kumimoji="1" lang="en-US" altLang="ja-JP" dirty="0" smtClean="0"/>
          </a:p>
          <a:p>
            <a:pPr algn="l"/>
            <a:r>
              <a:rPr kumimoji="1" lang="ja-JP" altLang="en-US" b="1" u="sng" dirty="0" smtClean="0">
                <a:solidFill>
                  <a:schemeClr val="accent5">
                    <a:lumMod val="50000"/>
                  </a:schemeClr>
                </a:solidFill>
              </a:rPr>
              <a:t>期間：</a:t>
            </a:r>
            <a:r>
              <a:rPr lang="ja-JP" altLang="en-US" dirty="0"/>
              <a:t> </a:t>
            </a:r>
            <a:r>
              <a:rPr kumimoji="1" lang="en-US" altLang="ja-JP" dirty="0" smtClean="0"/>
              <a:t>2021</a:t>
            </a:r>
            <a:r>
              <a:rPr kumimoji="1" lang="ja-JP" altLang="en-US" dirty="0" smtClean="0"/>
              <a:t>年</a:t>
            </a:r>
            <a:r>
              <a:rPr kumimoji="1" lang="en-US" altLang="ja-JP" dirty="0" smtClean="0"/>
              <a:t>4</a:t>
            </a:r>
            <a:r>
              <a:rPr kumimoji="1" lang="ja-JP" altLang="en-US" dirty="0" smtClean="0"/>
              <a:t>月～</a:t>
            </a:r>
            <a:r>
              <a:rPr kumimoji="1" lang="en-US" altLang="ja-JP" dirty="0" smtClean="0"/>
              <a:t>2022</a:t>
            </a:r>
            <a:r>
              <a:rPr kumimoji="1" lang="ja-JP" altLang="en-US" dirty="0" smtClean="0"/>
              <a:t>年</a:t>
            </a:r>
            <a:r>
              <a:rPr kumimoji="1" lang="en-US" altLang="ja-JP" dirty="0" smtClean="0"/>
              <a:t>4</a:t>
            </a:r>
            <a:r>
              <a:rPr kumimoji="1" lang="ja-JP" altLang="en-US" dirty="0" smtClean="0"/>
              <a:t>月</a:t>
            </a:r>
            <a:endParaRPr kumimoji="1" lang="en-US" altLang="ja-JP" dirty="0" smtClean="0"/>
          </a:p>
          <a:p>
            <a:pPr algn="l"/>
            <a:r>
              <a:rPr kumimoji="1" lang="ja-JP" altLang="en-US" b="1" u="sng" dirty="0" smtClean="0">
                <a:solidFill>
                  <a:schemeClr val="accent5">
                    <a:lumMod val="50000"/>
                  </a:schemeClr>
                </a:solidFill>
              </a:rPr>
              <a:t>分科会の目的：</a:t>
            </a:r>
            <a:r>
              <a:rPr lang="ja-JP" altLang="en-US" b="1" u="sng" dirty="0" smtClean="0">
                <a:solidFill>
                  <a:schemeClr val="accent5">
                    <a:lumMod val="50000"/>
                  </a:schemeClr>
                </a:solidFill>
              </a:rPr>
              <a:t> </a:t>
            </a:r>
            <a:r>
              <a:rPr lang="ja-JP" altLang="en-US" dirty="0" smtClean="0"/>
              <a:t>レジリエント</a:t>
            </a:r>
            <a:r>
              <a:rPr lang="ja-JP" altLang="en-US" dirty="0"/>
              <a:t>な社会を構築するための方法に</a:t>
            </a:r>
            <a:r>
              <a:rPr lang="ja-JP" altLang="en-US" dirty="0" smtClean="0"/>
              <a:t>ついて、下記を検討する。 </a:t>
            </a:r>
            <a:endParaRPr lang="en-US" altLang="ja-JP" dirty="0" smtClean="0"/>
          </a:p>
          <a:p>
            <a:pPr marL="88900" algn="l">
              <a:spcBef>
                <a:spcPts val="0"/>
              </a:spcBef>
            </a:pPr>
            <a:r>
              <a:rPr lang="en-US" altLang="ja-JP" dirty="0" smtClean="0">
                <a:solidFill>
                  <a:srgbClr val="C00000"/>
                </a:solidFill>
              </a:rPr>
              <a:t>•</a:t>
            </a:r>
            <a:r>
              <a:rPr lang="en-US" altLang="ja-JP" dirty="0" smtClean="0"/>
              <a:t> </a:t>
            </a:r>
            <a:r>
              <a:rPr lang="ja-JP" altLang="en-US" dirty="0"/>
              <a:t>組織や事業のレジリエント化のために行われている各業界での具体的</a:t>
            </a:r>
            <a:r>
              <a:rPr lang="ja-JP" altLang="en-US" dirty="0" smtClean="0"/>
              <a:t>取</a:t>
            </a:r>
            <a:endParaRPr lang="en-US" altLang="ja-JP" dirty="0" smtClean="0"/>
          </a:p>
          <a:p>
            <a:pPr marL="88900" algn="l">
              <a:spcBef>
                <a:spcPts val="0"/>
              </a:spcBef>
            </a:pPr>
            <a:r>
              <a:rPr lang="ja-JP" altLang="en-US" dirty="0" smtClean="0"/>
              <a:t>　</a:t>
            </a:r>
            <a:r>
              <a:rPr lang="ja-JP" altLang="en-US" dirty="0" err="1" smtClean="0"/>
              <a:t>り</a:t>
            </a:r>
            <a:r>
              <a:rPr lang="ja-JP" altLang="en-US" dirty="0"/>
              <a:t>組みの紹介 </a:t>
            </a:r>
          </a:p>
          <a:p>
            <a:pPr marL="88900" algn="l">
              <a:spcBef>
                <a:spcPts val="0"/>
              </a:spcBef>
            </a:pPr>
            <a:r>
              <a:rPr lang="en-US" altLang="ja-JP" dirty="0">
                <a:solidFill>
                  <a:srgbClr val="C00000"/>
                </a:solidFill>
              </a:rPr>
              <a:t>•</a:t>
            </a:r>
            <a:r>
              <a:rPr lang="en-US" altLang="ja-JP" dirty="0"/>
              <a:t> </a:t>
            </a:r>
            <a:r>
              <a:rPr lang="ja-JP" altLang="en-US" dirty="0"/>
              <a:t>社会のレジリエント化に役立つ社会シミュレーションなどの技術開発</a:t>
            </a:r>
            <a:r>
              <a:rPr lang="ja-JP" altLang="en-US" dirty="0" smtClean="0"/>
              <a:t>の</a:t>
            </a:r>
            <a:endParaRPr lang="en-US" altLang="ja-JP" dirty="0" smtClean="0"/>
          </a:p>
          <a:p>
            <a:pPr marL="88900" algn="l">
              <a:spcBef>
                <a:spcPts val="0"/>
              </a:spcBef>
            </a:pPr>
            <a:r>
              <a:rPr lang="ja-JP" altLang="en-US" dirty="0"/>
              <a:t>　</a:t>
            </a:r>
            <a:r>
              <a:rPr lang="ja-JP" altLang="en-US" dirty="0" smtClean="0"/>
              <a:t>現状</a:t>
            </a:r>
            <a:r>
              <a:rPr lang="ja-JP" altLang="en-US" dirty="0"/>
              <a:t>と今後の</a:t>
            </a:r>
            <a:r>
              <a:rPr lang="ja-JP" altLang="en-US" dirty="0" smtClean="0"/>
              <a:t>課題</a:t>
            </a:r>
            <a:endParaRPr lang="en-US" altLang="ja-JP" dirty="0" smtClean="0"/>
          </a:p>
          <a:p>
            <a:pPr marL="88900" algn="l">
              <a:spcBef>
                <a:spcPts val="0"/>
              </a:spcBef>
            </a:pPr>
            <a:r>
              <a:rPr lang="en-US" altLang="ja-JP" dirty="0" smtClean="0">
                <a:solidFill>
                  <a:srgbClr val="C00000"/>
                </a:solidFill>
              </a:rPr>
              <a:t>•</a:t>
            </a:r>
            <a:r>
              <a:rPr lang="en-US" altLang="ja-JP" dirty="0" smtClean="0"/>
              <a:t> </a:t>
            </a:r>
            <a:r>
              <a:rPr lang="ja-JP" altLang="en-US" dirty="0"/>
              <a:t>社会のレジリエント化に向けた企業間、異業種間、行政と民間などの</a:t>
            </a:r>
            <a:r>
              <a:rPr lang="ja-JP" altLang="en-US" dirty="0" smtClean="0"/>
              <a:t>連</a:t>
            </a:r>
            <a:endParaRPr lang="en-US" altLang="ja-JP" dirty="0" smtClean="0"/>
          </a:p>
          <a:p>
            <a:pPr marL="88900" algn="l">
              <a:spcBef>
                <a:spcPts val="0"/>
              </a:spcBef>
            </a:pPr>
            <a:r>
              <a:rPr lang="ja-JP" altLang="en-US" dirty="0"/>
              <a:t>　</a:t>
            </a:r>
            <a:r>
              <a:rPr lang="ja-JP" altLang="en-US" dirty="0" smtClean="0"/>
              <a:t>携</a:t>
            </a:r>
            <a:r>
              <a:rPr lang="ja-JP" altLang="en-US" dirty="0"/>
              <a:t>のあり方 </a:t>
            </a:r>
          </a:p>
          <a:p>
            <a:pPr marL="88900" algn="l">
              <a:spcBef>
                <a:spcPts val="0"/>
              </a:spcBef>
            </a:pPr>
            <a:r>
              <a:rPr lang="en-US" altLang="ja-JP" dirty="0">
                <a:solidFill>
                  <a:srgbClr val="C00000"/>
                </a:solidFill>
              </a:rPr>
              <a:t>•</a:t>
            </a:r>
            <a:r>
              <a:rPr lang="en-US" altLang="ja-JP" dirty="0"/>
              <a:t> </a:t>
            </a:r>
            <a:r>
              <a:rPr lang="ja-JP" altLang="en-US" dirty="0"/>
              <a:t>社会のレジリエント化のために必要な法制や組織などの社会制度 </a:t>
            </a:r>
          </a:p>
          <a:p>
            <a:pPr algn="l"/>
            <a:r>
              <a:rPr kumimoji="1" lang="ja-JP" altLang="en-US" b="1" u="sng" dirty="0" smtClean="0">
                <a:solidFill>
                  <a:schemeClr val="accent5">
                    <a:lumMod val="50000"/>
                  </a:schemeClr>
                </a:solidFill>
              </a:rPr>
              <a:t>参画の会員：</a:t>
            </a:r>
            <a:r>
              <a:rPr lang="ja-JP" altLang="ja-JP" dirty="0"/>
              <a:t>　三菱重工業株式</a:t>
            </a:r>
            <a:r>
              <a:rPr lang="ja-JP" altLang="ja-JP" dirty="0" smtClean="0"/>
              <a:t>会社、</a:t>
            </a:r>
            <a:r>
              <a:rPr lang="ja-JP" altLang="ja-JP" dirty="0"/>
              <a:t>富士通株式</a:t>
            </a:r>
            <a:r>
              <a:rPr lang="ja-JP" altLang="ja-JP" dirty="0" smtClean="0"/>
              <a:t>会社、株式</a:t>
            </a:r>
            <a:r>
              <a:rPr lang="ja-JP" altLang="ja-JP" dirty="0"/>
              <a:t>会社日立製作所横浜</a:t>
            </a:r>
            <a:r>
              <a:rPr lang="ja-JP" altLang="ja-JP" dirty="0" smtClean="0"/>
              <a:t>研究所、</a:t>
            </a:r>
            <a:r>
              <a:rPr lang="ja-JP" altLang="ja-JP" dirty="0"/>
              <a:t>株式会社野村総合</a:t>
            </a:r>
            <a:r>
              <a:rPr lang="ja-JP" altLang="ja-JP" dirty="0" smtClean="0"/>
              <a:t>研究所、東芝</a:t>
            </a:r>
            <a:r>
              <a:rPr lang="ja-JP" altLang="en-US" dirty="0" smtClean="0"/>
              <a:t>知能システム研究所</a:t>
            </a:r>
            <a:endParaRPr lang="ja-JP" altLang="ja-JP" dirty="0"/>
          </a:p>
          <a:p>
            <a:pPr algn="l"/>
            <a:r>
              <a:rPr kumimoji="1" lang="ja-JP" altLang="en-US" b="1" u="sng" dirty="0" smtClean="0">
                <a:solidFill>
                  <a:schemeClr val="accent5">
                    <a:lumMod val="50000"/>
                  </a:schemeClr>
                </a:solidFill>
              </a:rPr>
              <a:t>ステータス：</a:t>
            </a:r>
            <a:r>
              <a:rPr kumimoji="1" lang="ja-JP" altLang="en-US" dirty="0" smtClean="0"/>
              <a:t>各参画者から、本分科会での検討項目に関するアンケートの回答を得て、分科会活動の進め方、ゴール設定を検討中。</a:t>
            </a:r>
            <a:endParaRPr kumimoji="1" lang="ja-JP" altLang="en-US" dirty="0"/>
          </a:p>
        </p:txBody>
      </p:sp>
    </p:spTree>
    <p:extLst>
      <p:ext uri="{BB962C8B-B14F-4D97-AF65-F5344CB8AC3E}">
        <p14:creationId xmlns:p14="http://schemas.microsoft.com/office/powerpoint/2010/main" val="6332383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8200" y="235916"/>
            <a:ext cx="2680252" cy="410127"/>
          </a:xfrm>
          <a:solidFill>
            <a:schemeClr val="accent4">
              <a:lumMod val="20000"/>
              <a:lumOff val="80000"/>
            </a:schemeClr>
          </a:solidFill>
          <a:ln>
            <a:solidFill>
              <a:schemeClr val="tx1"/>
            </a:solidFill>
          </a:ln>
        </p:spPr>
        <p:txBody>
          <a:bodyPr>
            <a:noAutofit/>
          </a:bodyPr>
          <a:lstStyle/>
          <a:p>
            <a:r>
              <a:rPr lang="ja-JP" altLang="en-US" sz="2400" b="1" dirty="0" smtClean="0">
                <a:solidFill>
                  <a:srgbClr val="C00000"/>
                </a:solidFill>
              </a:rPr>
              <a:t>計画中の検討</a:t>
            </a:r>
            <a:r>
              <a:rPr lang="ja-JP" altLang="en-US" sz="2400" b="1" dirty="0">
                <a:solidFill>
                  <a:srgbClr val="C00000"/>
                </a:solidFill>
              </a:rPr>
              <a:t>項目</a:t>
            </a:r>
            <a:endParaRPr kumimoji="1" lang="ja-JP" altLang="en-US" sz="2400" b="1" dirty="0">
              <a:solidFill>
                <a:srgbClr val="C00000"/>
              </a:solidFill>
            </a:endParaRPr>
          </a:p>
        </p:txBody>
      </p:sp>
      <p:sp>
        <p:nvSpPr>
          <p:cNvPr id="3" name="コンテンツ プレースホルダー 2"/>
          <p:cNvSpPr>
            <a:spLocks noGrp="1"/>
          </p:cNvSpPr>
          <p:nvPr>
            <p:ph idx="1"/>
          </p:nvPr>
        </p:nvSpPr>
        <p:spPr>
          <a:xfrm>
            <a:off x="361122" y="854765"/>
            <a:ext cx="11469756" cy="5744818"/>
          </a:xfrm>
        </p:spPr>
        <p:txBody>
          <a:bodyPr>
            <a:noAutofit/>
          </a:bodyPr>
          <a:lstStyle/>
          <a:p>
            <a:r>
              <a:rPr lang="ja-JP" altLang="en-US" sz="2400" b="1" dirty="0">
                <a:solidFill>
                  <a:schemeClr val="accent5">
                    <a:lumMod val="50000"/>
                  </a:schemeClr>
                </a:solidFill>
              </a:rPr>
              <a:t>社会のレジリエント化のための各業界での</a:t>
            </a:r>
            <a:r>
              <a:rPr lang="ja-JP" altLang="en-US" sz="2400" b="1" dirty="0" smtClean="0">
                <a:solidFill>
                  <a:schemeClr val="accent5">
                    <a:lumMod val="50000"/>
                  </a:schemeClr>
                </a:solidFill>
              </a:rPr>
              <a:t>取組み：</a:t>
            </a:r>
            <a:r>
              <a:rPr lang="ja-JP" altLang="en-US" sz="2400" dirty="0" smtClean="0"/>
              <a:t>インフラ（サプライチェーン、配電、防疫）のレジリエンス</a:t>
            </a:r>
            <a:r>
              <a:rPr lang="ja-JP" altLang="en-US" sz="2400" dirty="0" smtClean="0"/>
              <a:t>における組織適応能力。サイバー攻撃、自然災害への</a:t>
            </a:r>
            <a:r>
              <a:rPr lang="en-US" altLang="ja-JP" sz="2400" dirty="0" smtClean="0"/>
              <a:t>IT</a:t>
            </a:r>
            <a:r>
              <a:rPr lang="ja-JP" altLang="en-US" sz="2400" dirty="0" smtClean="0"/>
              <a:t>業界や業界横断での取組。多角的な多次元データの管理方式と複数社の相互連携。</a:t>
            </a:r>
            <a:endParaRPr lang="ja-JP" altLang="en-US" sz="2400" dirty="0" smtClean="0"/>
          </a:p>
          <a:p>
            <a:r>
              <a:rPr lang="ja-JP" altLang="en-US" sz="2400" b="1" dirty="0" smtClean="0">
                <a:solidFill>
                  <a:schemeClr val="accent5">
                    <a:lumMod val="50000"/>
                  </a:schemeClr>
                </a:solidFill>
              </a:rPr>
              <a:t>社会</a:t>
            </a:r>
            <a:r>
              <a:rPr lang="ja-JP" altLang="en-US" sz="2400" b="1" dirty="0">
                <a:solidFill>
                  <a:schemeClr val="accent5">
                    <a:lumMod val="50000"/>
                  </a:schemeClr>
                </a:solidFill>
              </a:rPr>
              <a:t>のレジリエント化に役立つ新技術の</a:t>
            </a:r>
            <a:r>
              <a:rPr lang="ja-JP" altLang="en-US" sz="2400" b="1" dirty="0" smtClean="0">
                <a:solidFill>
                  <a:schemeClr val="accent5">
                    <a:lumMod val="50000"/>
                  </a:schemeClr>
                </a:solidFill>
              </a:rPr>
              <a:t>動向：</a:t>
            </a:r>
            <a:r>
              <a:rPr lang="ja-JP" altLang="en-US" sz="2400" dirty="0" smtClean="0"/>
              <a:t>レジリエンス向上と経済性の両立、および、安全・安心・快適性を並立させるための仮説検証（社会シミュレーション）。情報収集・活用、情報伝達に関する新技術。</a:t>
            </a:r>
            <a:endParaRPr lang="en-US" altLang="ja-JP" sz="2400" dirty="0" smtClean="0"/>
          </a:p>
          <a:p>
            <a:r>
              <a:rPr lang="ja-JP" altLang="en-US" sz="2400" b="1" dirty="0" smtClean="0">
                <a:solidFill>
                  <a:schemeClr val="accent5">
                    <a:lumMod val="50000"/>
                  </a:schemeClr>
                </a:solidFill>
              </a:rPr>
              <a:t>社会のレジリエント化に向けた連携のあり方：</a:t>
            </a:r>
            <a:r>
              <a:rPr lang="ja-JP" altLang="en-US" sz="2400" dirty="0" smtClean="0"/>
              <a:t>電力、道路、鉄道、流通、土木・建築、通信、機械系などの複数のインフラ業界と損保会社との連携。レジリエントと脱炭素・循環型社会の連携とトレードオフ。産官学民が連携した防災・レジリエントに関する取組。バリューチェインを俯瞰的に見てのレジリエンシー実現。</a:t>
            </a:r>
            <a:endParaRPr lang="en-US" altLang="ja-JP" sz="2400" dirty="0" smtClean="0"/>
          </a:p>
          <a:p>
            <a:r>
              <a:rPr lang="ja-JP" altLang="en-US" sz="2400" b="1" dirty="0" smtClean="0">
                <a:solidFill>
                  <a:schemeClr val="accent5">
                    <a:lumMod val="50000"/>
                  </a:schemeClr>
                </a:solidFill>
              </a:rPr>
              <a:t>社会</a:t>
            </a:r>
            <a:r>
              <a:rPr lang="ja-JP" altLang="en-US" sz="2400" b="1" dirty="0">
                <a:solidFill>
                  <a:schemeClr val="accent5">
                    <a:lumMod val="50000"/>
                  </a:schemeClr>
                </a:solidFill>
              </a:rPr>
              <a:t>のレジリエント化</a:t>
            </a:r>
            <a:r>
              <a:rPr lang="ja-JP" altLang="en-US" sz="2400" b="1" dirty="0" smtClean="0">
                <a:solidFill>
                  <a:schemeClr val="accent5">
                    <a:lumMod val="50000"/>
                  </a:schemeClr>
                </a:solidFill>
              </a:rPr>
              <a:t>に必要</a:t>
            </a:r>
            <a:r>
              <a:rPr lang="ja-JP" altLang="en-US" sz="2400" b="1" dirty="0">
                <a:solidFill>
                  <a:schemeClr val="accent5">
                    <a:lumMod val="50000"/>
                  </a:schemeClr>
                </a:solidFill>
              </a:rPr>
              <a:t>な法制や社会</a:t>
            </a:r>
            <a:r>
              <a:rPr lang="ja-JP" altLang="en-US" sz="2400" b="1" dirty="0" smtClean="0">
                <a:solidFill>
                  <a:schemeClr val="accent5">
                    <a:lumMod val="50000"/>
                  </a:schemeClr>
                </a:solidFill>
              </a:rPr>
              <a:t>制度：</a:t>
            </a:r>
            <a:r>
              <a:rPr lang="ja-JP" altLang="en-US" sz="2400" dirty="0" smtClean="0"/>
              <a:t>電力などの公共インフラに関する、現在は公開されていない情報の共有制度。制御システムがサイバー攻撃を受け被害が出た場合のメーカ側の責任。防災・レジリエンスを普段の政策や取組に組み込んでいる事例の収集と整理。日本が世界のリーダーになれるようなデータモデルと</a:t>
            </a:r>
            <a:r>
              <a:rPr lang="en-US" altLang="ja-JP" sz="2400" dirty="0" smtClean="0"/>
              <a:t>IF</a:t>
            </a:r>
            <a:r>
              <a:rPr lang="ja-JP" altLang="en-US" sz="2400" dirty="0" smtClean="0"/>
              <a:t>設計の提言。</a:t>
            </a:r>
            <a:endParaRPr kumimoji="1" lang="ja-JP" altLang="en-US" sz="2400" dirty="0"/>
          </a:p>
        </p:txBody>
      </p:sp>
    </p:spTree>
    <p:extLst>
      <p:ext uri="{BB962C8B-B14F-4D97-AF65-F5344CB8AC3E}">
        <p14:creationId xmlns:p14="http://schemas.microsoft.com/office/powerpoint/2010/main" val="150547085"/>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798</TotalTime>
  <Words>322</Words>
  <Application>Microsoft Office PowerPoint</Application>
  <PresentationFormat>ワイド画面</PresentationFormat>
  <Paragraphs>18</Paragraphs>
  <Slides>2</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2</vt:i4>
      </vt:variant>
    </vt:vector>
  </HeadingPairs>
  <TitlesOfParts>
    <vt:vector size="6" baseType="lpstr">
      <vt:lpstr>游ゴシック</vt:lpstr>
      <vt:lpstr>游ゴシック Light</vt:lpstr>
      <vt:lpstr>Arial</vt:lpstr>
      <vt:lpstr>Office テーマ</vt:lpstr>
      <vt:lpstr>システムレジリエンス分科会の活動　　　　　　　　　　4/28 SIC実行委員会での報告</vt:lpstr>
      <vt:lpstr>計画中の検討項目</vt:lpstr>
    </vt:vector>
  </TitlesOfParts>
  <Company>Toshiba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システムレジリエンス分科会の活動　　　　　　　　　　　　　　4/28 SIC実行委員会での報告</dc:title>
  <dc:creator>出口 光一郎</dc:creator>
  <cp:lastModifiedBy>出口 光一郎</cp:lastModifiedBy>
  <cp:revision>10</cp:revision>
  <dcterms:created xsi:type="dcterms:W3CDTF">2021-04-22T12:22:03Z</dcterms:created>
  <dcterms:modified xsi:type="dcterms:W3CDTF">2021-04-23T01:40:37Z</dcterms:modified>
</cp:coreProperties>
</file>